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302" r:id="rId5"/>
    <p:sldId id="303" r:id="rId6"/>
    <p:sldId id="305" r:id="rId7"/>
    <p:sldId id="308" r:id="rId8"/>
    <p:sldId id="307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9" r:id="rId58"/>
    <p:sldId id="360" r:id="rId59"/>
    <p:sldId id="361" r:id="rId60"/>
    <p:sldId id="362" r:id="rId61"/>
    <p:sldId id="363" r:id="rId62"/>
    <p:sldId id="364" r:id="rId63"/>
    <p:sldId id="365" r:id="rId64"/>
    <p:sldId id="366" r:id="rId65"/>
    <p:sldId id="367" r:id="rId66"/>
    <p:sldId id="368" r:id="rId67"/>
    <p:sldId id="369" r:id="rId68"/>
    <p:sldId id="370" r:id="rId69"/>
    <p:sldId id="371" r:id="rId70"/>
    <p:sldId id="372" r:id="rId71"/>
    <p:sldId id="373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mbhu\Desktop\Main%20Projects\Thirumala%20Logistics%20Sales%20Forecasting\Model%20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mbhu\Desktop\Main%20Projects\Thirumala%20Logistics%20Sales%20Forecasting\Model%20Performan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Model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Sheet1!$C$3:$C$7</c:f>
              <c:strCache>
                <c:ptCount val="5"/>
                <c:pt idx="0">
                  <c:v>Random Forest</c:v>
                </c:pt>
                <c:pt idx="1">
                  <c:v>Gradient Boosting</c:v>
                </c:pt>
                <c:pt idx="2">
                  <c:v>SGDRegressor</c:v>
                </c:pt>
                <c:pt idx="3">
                  <c:v>SGDR by Clustering Consignors</c:v>
                </c:pt>
                <c:pt idx="4">
                  <c:v>SGDR by using 'yeo-johnson'</c:v>
                </c:pt>
              </c:strCache>
            </c:strRef>
          </c:cat>
          <c:val>
            <c:numRef>
              <c:f>Sheet1!$D$3:$D$7</c:f>
              <c:numCache>
                <c:formatCode>General</c:formatCode>
                <c:ptCount val="5"/>
                <c:pt idx="0">
                  <c:v>0.95409999999999995</c:v>
                </c:pt>
                <c:pt idx="1">
                  <c:v>0.96889999999999998</c:v>
                </c:pt>
                <c:pt idx="2">
                  <c:v>0.71970000000000001</c:v>
                </c:pt>
                <c:pt idx="3">
                  <c:v>0.70640000000000003</c:v>
                </c:pt>
                <c:pt idx="4">
                  <c:v>0.70640000000000003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0B-49B3-8D60-1B2AF5D939A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84485903"/>
        <c:axId val="1644365039"/>
      </c:barChart>
      <c:catAx>
        <c:axId val="1784485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4365039"/>
        <c:crosses val="autoZero"/>
        <c:auto val="0"/>
        <c:lblAlgn val="ctr"/>
        <c:lblOffset val="100"/>
        <c:noMultiLvlLbl val="0"/>
      </c:catAx>
      <c:valAx>
        <c:axId val="1644365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485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Sheet1!$N$2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Sheet1!$M$3:$M$7</c:f>
              <c:strCache>
                <c:ptCount val="5"/>
                <c:pt idx="0">
                  <c:v>Random Forest</c:v>
                </c:pt>
                <c:pt idx="1">
                  <c:v>Gradient Boosting</c:v>
                </c:pt>
                <c:pt idx="2">
                  <c:v>SGDRegressor</c:v>
                </c:pt>
                <c:pt idx="3">
                  <c:v>SGDR by Clustering Consignors</c:v>
                </c:pt>
                <c:pt idx="4">
                  <c:v>SGDR by using 'yeo-johnson'</c:v>
                </c:pt>
              </c:strCache>
            </c:strRef>
          </c:cat>
          <c:val>
            <c:numRef>
              <c:f>Sheet1!$N$3:$N$7</c:f>
              <c:numCache>
                <c:formatCode>General</c:formatCode>
                <c:ptCount val="5"/>
                <c:pt idx="0">
                  <c:v>45575.95</c:v>
                </c:pt>
                <c:pt idx="1">
                  <c:v>30822.39</c:v>
                </c:pt>
                <c:pt idx="2">
                  <c:v>278936.61</c:v>
                </c:pt>
                <c:pt idx="3">
                  <c:v>291593.62</c:v>
                </c:pt>
                <c:pt idx="4">
                  <c:v>291593.62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66-444C-96B4-2502706B68F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24130191"/>
        <c:axId val="1924132687"/>
      </c:barChart>
      <c:catAx>
        <c:axId val="1924130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4132687"/>
        <c:crosses val="autoZero"/>
        <c:auto val="1"/>
        <c:lblAlgn val="ctr"/>
        <c:lblOffset val="100"/>
        <c:noMultiLvlLbl val="0"/>
      </c:catAx>
      <c:valAx>
        <c:axId val="19241326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41301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562CF-BBEE-4225-BA53-92611B85A225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DB382-34C2-4904-AA26-CF27AD777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313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42D8B-1DEB-4DAC-AF8A-A0992E9251E2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3141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FA94-70F3-F96F-8137-FD56C176A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6903DA-DE82-DFEA-58A2-85186804D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7B4A9-3E67-EE63-B523-FE36C7EF7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91FA-706C-40AA-8D41-561233BB4C5F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78BC9-12FB-49FE-AC6F-109C6BB8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E137E-0A26-3480-75C7-7B9828F6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DE4F-96B5-4A1F-8EA6-50C70576E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562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42AA-4423-E315-080F-3FA29F89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D3EF1-A9A6-74D8-2729-5B2773B99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0E113-C005-BEAF-B15F-EC6B46E19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91FA-706C-40AA-8D41-561233BB4C5F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AB7B2-0017-7483-8609-911D23E9E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12D92-45E6-054C-D4F1-27E98A31E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DE4F-96B5-4A1F-8EA6-50C70576E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42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8E7CEE-9C9B-6A03-74FC-CA5E465BCD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75503-CE4D-EEC9-9A5A-CF9503EF2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48CB3-1941-EEE4-6714-5DEF3DB07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91FA-706C-40AA-8D41-561233BB4C5F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EA1E-5F49-7FA2-E7A5-324F6A1F8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43BDF-0079-3F9D-4688-882A96F5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DE4F-96B5-4A1F-8EA6-50C70576E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0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0C50-6953-9044-91FD-0E125523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25386-84B9-1500-4CE2-AF4986168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0882F-69C1-5181-9890-70FEBE7B0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91FA-706C-40AA-8D41-561233BB4C5F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C0C17-3198-CF9B-43F2-305296EB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98B6B-05ED-374B-0678-368D1C9E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DE4F-96B5-4A1F-8EA6-50C70576E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637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A091D-FAF2-2858-AF64-1163EC357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7E3BE-CA7D-77E9-A3E4-D34FB4425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430E5-FE5E-D9B7-A673-275DB4FDC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91FA-706C-40AA-8D41-561233BB4C5F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A5398-FE64-E559-9D93-A30AF045F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C0D86-FFF4-D430-9096-F7499FA85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DE4F-96B5-4A1F-8EA6-50C70576E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70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592ED-E56B-DA70-6723-8DEDB091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607C9-637E-35F4-E484-05D884947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68907-4B52-658A-EEDD-604EDB813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9A6CE-4C19-154F-5F39-49DFF1EF2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91FA-706C-40AA-8D41-561233BB4C5F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8CCE4-BCF9-E391-055B-7CABDC6C7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B66864-130B-2ACB-5343-E3927E4B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DE4F-96B5-4A1F-8EA6-50C70576E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19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7D57-4905-AB8F-4741-A2871FFF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E6EA5-A391-0F0F-39DF-834FA9C38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51FACB-EA6E-F6C7-3FC8-AD45595E7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26BC46-A95E-2885-50E0-89585BBA25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E8CC1D-ADE1-76F6-9DDA-43868174E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2BAF43-5641-C0FF-436B-0880D5A6B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91FA-706C-40AA-8D41-561233BB4C5F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A80F77-050C-ABC9-18F2-46145C421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82A50-4841-ED81-11D7-DC2E25F1D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DE4F-96B5-4A1F-8EA6-50C70576E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460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A400-FD94-66E0-A16E-AB38B201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71E711-75B0-7DA1-A0DA-AB692E4E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91FA-706C-40AA-8D41-561233BB4C5F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A1A45-8535-419F-23EB-E9A0A5B4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28AE8-6C13-8BAC-B03B-A091E8329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DE4F-96B5-4A1F-8EA6-50C70576E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09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FAFBA6-3DA3-1383-DB8C-051FD8DD1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91FA-706C-40AA-8D41-561233BB4C5F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F5BFFB-4F5C-FEA7-DCEC-4CB1AAF6D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4FBAA-2753-AF4E-6007-A83A824A1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DE4F-96B5-4A1F-8EA6-50C70576E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793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7BDF-5627-CD7D-5FB6-3FBD649B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954CE-A89B-B1D0-F033-AA1F97472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38B-89A0-47AE-E63A-764645421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1F453-6A66-C4EC-09D9-661B8DB2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91FA-706C-40AA-8D41-561233BB4C5F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28B8F-5593-FADE-92AB-18D43CFA7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E28C3-E3DD-F193-F815-136D66D91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DE4F-96B5-4A1F-8EA6-50C70576E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22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50392-279E-82B7-5937-69C97FBE0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6F6B6B-0A95-9F65-3900-9C5F2E4F49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CE526-A426-819A-C2B3-C9BA2CAAD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71142-278F-0B33-B55F-DC4A34138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91FA-706C-40AA-8D41-561233BB4C5F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B1EC5-D4A1-BDB8-C33D-480181A0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92F09-8994-B02B-66FA-D3150413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DE4F-96B5-4A1F-8EA6-50C70576E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74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85A0CF-E7D5-A032-6900-AC8E1C065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0C676-203A-0F6B-FDFE-37B77F555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71A70-7C6D-AD1D-2E5A-4D9B0240D7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B91FA-706C-40AA-8D41-561233BB4C5F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F0FB5-27F0-5915-DDB0-C187E0F0BF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4E88C-F89B-3EBA-E98B-D13D084F7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FDE4F-96B5-4A1F-8EA6-50C70576E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66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690632-8E64-9506-B9F5-7C1DD80C53AF}"/>
              </a:ext>
            </a:extLst>
          </p:cNvPr>
          <p:cNvSpPr txBox="1"/>
          <p:nvPr/>
        </p:nvSpPr>
        <p:spPr>
          <a:xfrm>
            <a:off x="2705878" y="2099388"/>
            <a:ext cx="65687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Predicting Revenue For The Coming Month (January), Exploring Data To Get Insights and Preparing a 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3275013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1F815A-95D7-9C47-B460-EF33E0307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67" y="130142"/>
            <a:ext cx="6267450" cy="6448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971030-1F91-4C3B-5646-4638242BB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108" y="1031810"/>
            <a:ext cx="6981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75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0E7D1-046E-CAB4-FB39-EFB1C74C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78" y="99526"/>
            <a:ext cx="6172200" cy="441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E140D-86B5-CDE5-1A7B-AD29DBF3D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22" y="2671276"/>
            <a:ext cx="59436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73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D764B-7919-F0B0-8A7D-2E396DB83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63" y="0"/>
            <a:ext cx="11210925" cy="1666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C3E9C-F51F-C415-72F8-9B8969F2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13" y="1666875"/>
            <a:ext cx="64484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3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3877F0-EF1C-466F-A00F-77F1FB4D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7" y="1176337"/>
            <a:ext cx="59150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38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419CC-4D60-620B-0683-3A489B894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657225"/>
            <a:ext cx="97917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59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A64617-B0BE-EAE9-168E-ABDCC5EC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87" y="1633537"/>
            <a:ext cx="54578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22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B31EB-E5A5-102A-D5B9-181A7E15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9504"/>
            <a:ext cx="12192000" cy="427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02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F0415-4EB5-3CA0-2381-A1A98985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23" y="138112"/>
            <a:ext cx="6143625" cy="6581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C7F49D-7B61-F47D-87FE-903CE26B4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152" y="1390456"/>
            <a:ext cx="71342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29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C50A40-5566-BA59-ED49-918612DF0D80}"/>
              </a:ext>
            </a:extLst>
          </p:cNvPr>
          <p:cNvSpPr txBox="1"/>
          <p:nvPr/>
        </p:nvSpPr>
        <p:spPr>
          <a:xfrm>
            <a:off x="1800807" y="2782669"/>
            <a:ext cx="840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287712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9C9E68-1E41-DBEA-3738-F076BB662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96" y="0"/>
            <a:ext cx="6948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5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E1FCC-698F-EA2C-E9E6-D8BBB57BBE55}"/>
              </a:ext>
            </a:extLst>
          </p:cNvPr>
          <p:cNvSpPr txBox="1"/>
          <p:nvPr/>
        </p:nvSpPr>
        <p:spPr>
          <a:xfrm>
            <a:off x="3582955" y="569167"/>
            <a:ext cx="423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/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78C02-154D-8D66-1063-9A753A26F10F}"/>
              </a:ext>
            </a:extLst>
          </p:cNvPr>
          <p:cNvSpPr txBox="1"/>
          <p:nvPr/>
        </p:nvSpPr>
        <p:spPr>
          <a:xfrm>
            <a:off x="821094" y="1651518"/>
            <a:ext cx="101143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N" dirty="0"/>
              <a:t>Looked for Null and Duplicate values and dropped null and duplicate values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Doing Time Series Prediction using Auto-ARIMA and Exponential Smoothening Algorithm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Doing Exploratory Data Analysis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Applying Random Forest, Gradient Boosting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Applying Stochastic Gradient Decent Regression and Checking Assumptions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Applying K-Means Clustering Technique to Cluster Consignors, profiling the clusters and applying </a:t>
            </a:r>
            <a:r>
              <a:rPr lang="en-IN" dirty="0" err="1"/>
              <a:t>SGDRegression</a:t>
            </a:r>
            <a:endParaRPr lang="en-IN" dirty="0"/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Applying Yeo-Johnson Power transformation and applying </a:t>
            </a:r>
            <a:r>
              <a:rPr lang="en-IN" dirty="0" err="1"/>
              <a:t>SGDRegression</a:t>
            </a:r>
            <a:r>
              <a:rPr lang="en-IN" dirty="0"/>
              <a:t>.</a:t>
            </a:r>
          </a:p>
          <a:p>
            <a:pPr marL="285750" indent="-285750">
              <a:buFontTx/>
              <a:buChar char="-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6355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D3598-6C34-97F7-6AA9-5DC54239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0386" y="226852"/>
            <a:ext cx="6429375" cy="6410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FB84C2-6973-F7F7-12C8-2E33EF47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211" y="220823"/>
            <a:ext cx="6477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74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9A9C74-BA09-A900-02F6-F56DD6192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016" y="154344"/>
            <a:ext cx="6343650" cy="636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1DCC88-0041-177E-4C01-019F24AA1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062" y="247650"/>
            <a:ext cx="66675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28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659DBD-2FCC-6233-8A93-26BF1CCB8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74" y="182724"/>
            <a:ext cx="6753225" cy="6324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25CFF0-9A72-0B5A-FEDE-7A40B1B03AA0}"/>
              </a:ext>
            </a:extLst>
          </p:cNvPr>
          <p:cNvSpPr txBox="1"/>
          <p:nvPr/>
        </p:nvSpPr>
        <p:spPr>
          <a:xfrm>
            <a:off x="8266922" y="1427584"/>
            <a:ext cx="30604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From the above plots we can see credit is opted the customer whose on an average gives 7 </a:t>
            </a:r>
            <a:r>
              <a:rPr lang="en-US" dirty="0" err="1"/>
              <a:t>peices</a:t>
            </a:r>
            <a:r>
              <a:rPr lang="en-US" dirty="0"/>
              <a:t> in order followed by TOPAY with a average of 5 </a:t>
            </a:r>
            <a:r>
              <a:rPr lang="en-US" dirty="0" err="1"/>
              <a:t>peices</a:t>
            </a:r>
            <a:r>
              <a:rPr lang="en-US" dirty="0"/>
              <a:t> in order</a:t>
            </a:r>
          </a:p>
          <a:p>
            <a:r>
              <a:rPr lang="en-US" dirty="0"/>
              <a:t># However we can see people who opt TOPAY have significantly higher </a:t>
            </a:r>
            <a:r>
              <a:rPr lang="en-US" dirty="0" err="1"/>
              <a:t>A.Wgt</a:t>
            </a:r>
            <a:r>
              <a:rPr lang="en-US" dirty="0"/>
              <a:t> and </a:t>
            </a:r>
            <a:r>
              <a:rPr lang="en-US" dirty="0" err="1"/>
              <a:t>C.Wgt</a:t>
            </a:r>
            <a:r>
              <a:rPr lang="en-US" dirty="0"/>
              <a:t> compared to Credit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3545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B023AD8-7BE3-7D49-BCC1-85BAE4BF9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0"/>
            <a:ext cx="6762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202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8CA857F-BBCE-032B-ED4E-D220145E7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0"/>
            <a:ext cx="6762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024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4AE2B-1443-CF4F-0415-549AADED6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4934" y="0"/>
            <a:ext cx="7791450" cy="6343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3FFADC-25A5-08F2-FD68-C00B4B43C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538" y="0"/>
            <a:ext cx="7877175" cy="6572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B0744D-AA91-2216-7419-A9FCA34678B6}"/>
              </a:ext>
            </a:extLst>
          </p:cNvPr>
          <p:cNvSpPr txBox="1"/>
          <p:nvPr/>
        </p:nvSpPr>
        <p:spPr>
          <a:xfrm>
            <a:off x="8624594" y="606490"/>
            <a:ext cx="3741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No point here looking the average sale from destination as place which gives highest average sale doesn't contribute to total sales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5575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17F2A-A22F-B631-7D4B-E3DC1063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8" y="223837"/>
            <a:ext cx="7915275" cy="6410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F3B260-243A-66BC-EB05-544EC654A76C}"/>
              </a:ext>
            </a:extLst>
          </p:cNvPr>
          <p:cNvSpPr txBox="1"/>
          <p:nvPr/>
        </p:nvSpPr>
        <p:spPr>
          <a:xfrm>
            <a:off x="8938726" y="1604865"/>
            <a:ext cx="24632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No point here looking the average pcs from destination as it doesn't contribute to total sales</a:t>
            </a:r>
          </a:p>
          <a:p>
            <a:r>
              <a:rPr lang="en-US" dirty="0"/>
              <a:t># </a:t>
            </a:r>
            <a:r>
              <a:rPr lang="en-US" dirty="0" err="1"/>
              <a:t>Hyd</a:t>
            </a:r>
            <a:r>
              <a:rPr lang="en-US" dirty="0"/>
              <a:t> represents in top 5 sales contributor also in top 5 pcs wise contributor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2260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58D6A-5ED4-6986-A733-8E8BE1D44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7" y="185737"/>
            <a:ext cx="8229600" cy="6486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174722-4B62-79C2-440C-CB80D16F10A8}"/>
              </a:ext>
            </a:extLst>
          </p:cNvPr>
          <p:cNvSpPr txBox="1"/>
          <p:nvPr/>
        </p:nvSpPr>
        <p:spPr>
          <a:xfrm>
            <a:off x="9218644" y="2397968"/>
            <a:ext cx="2547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# No point here looking the average wgt from destination as it doesn't contribute to total sales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6699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C52A7-2ECB-E428-64B6-58B151129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0529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DC212D-B58A-496E-6304-DDDF39F55AC6}"/>
              </a:ext>
            </a:extLst>
          </p:cNvPr>
          <p:cNvSpPr txBox="1"/>
          <p:nvPr/>
        </p:nvSpPr>
        <p:spPr>
          <a:xfrm>
            <a:off x="8192278" y="2505670"/>
            <a:ext cx="2379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All the top five origins prefers Credit </a:t>
            </a:r>
            <a:r>
              <a:rPr lang="en-US" dirty="0" err="1"/>
              <a:t>excapt</a:t>
            </a:r>
            <a:r>
              <a:rPr lang="en-US" dirty="0"/>
              <a:t> DPM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6737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9DFF6EC-B6FC-53E3-D38B-29C1CDA3B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0"/>
            <a:ext cx="6762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02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C362DD-A11D-D973-BF26-576FD32A2C63}"/>
              </a:ext>
            </a:extLst>
          </p:cNvPr>
          <p:cNvSpPr txBox="1"/>
          <p:nvPr/>
        </p:nvSpPr>
        <p:spPr>
          <a:xfrm>
            <a:off x="1800807" y="2782669"/>
            <a:ext cx="840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/>
              <a:t>Time Series Modelling</a:t>
            </a:r>
          </a:p>
        </p:txBody>
      </p:sp>
    </p:spTree>
    <p:extLst>
      <p:ext uri="{BB962C8B-B14F-4D97-AF65-F5344CB8AC3E}">
        <p14:creationId xmlns:p14="http://schemas.microsoft.com/office/powerpoint/2010/main" val="417882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0C08EC2-D686-7175-D93B-78FEA9105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0"/>
            <a:ext cx="6762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482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7DDE82-5C7F-FB95-FF94-1C51BB13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991" y="0"/>
            <a:ext cx="7896225" cy="6505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E3330C-E0C3-821F-BEA1-947A837C6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669" y="-33338"/>
            <a:ext cx="7924800" cy="6572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EA4E74-1867-DC2D-CB0F-FE73BDF610A9}"/>
              </a:ext>
            </a:extLst>
          </p:cNvPr>
          <p:cNvSpPr txBox="1"/>
          <p:nvPr/>
        </p:nvSpPr>
        <p:spPr>
          <a:xfrm>
            <a:off x="9181322" y="811763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Highest Avg. ticket size doesn't depending on destination doesn't contribute to total sales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9940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6D173-3C2D-2203-982D-CB9B27F9F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2392" y="152400"/>
            <a:ext cx="7924800" cy="655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35D51E-E6F8-EF6D-E8F3-CCDA43E9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13" y="105747"/>
            <a:ext cx="83058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1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1B5139-973B-02DE-DCD2-C5D4FA4E7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864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5D8A85-97CA-4954-7A60-7ED0DC3CDC85}"/>
              </a:ext>
            </a:extLst>
          </p:cNvPr>
          <p:cNvSpPr txBox="1"/>
          <p:nvPr/>
        </p:nvSpPr>
        <p:spPr>
          <a:xfrm>
            <a:off x="6986427" y="3105834"/>
            <a:ext cx="4366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Credit is the favorite option across all Top 5 Cities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8618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9EE10-BA7A-3DA7-FAAC-26961425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17" y="219853"/>
            <a:ext cx="6269880" cy="1771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F0170-4DAD-C969-1D73-DD6ACC126F40}"/>
              </a:ext>
            </a:extLst>
          </p:cNvPr>
          <p:cNvSpPr txBox="1"/>
          <p:nvPr/>
        </p:nvSpPr>
        <p:spPr>
          <a:xfrm>
            <a:off x="6096000" y="3068434"/>
            <a:ext cx="44600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From above data we can clearly see contribution by Customer opting for TOPAY is significantly less towards total sales but their</a:t>
            </a:r>
          </a:p>
          <a:p>
            <a:r>
              <a:rPr lang="en-US" dirty="0"/>
              <a:t># ticket size is high. These group of customers if </a:t>
            </a:r>
            <a:r>
              <a:rPr lang="en-US" dirty="0" err="1"/>
              <a:t>focussed</a:t>
            </a:r>
            <a:r>
              <a:rPr lang="en-US" dirty="0"/>
              <a:t> and can bring significant difference in revenue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760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7EEC96E-5E1E-7ED8-E64B-B32D0F091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00" y="815068"/>
            <a:ext cx="11068050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201C89-0DBC-346D-4362-F40DBDD1E9CC}"/>
              </a:ext>
            </a:extLst>
          </p:cNvPr>
          <p:cNvSpPr txBox="1"/>
          <p:nvPr/>
        </p:nvSpPr>
        <p:spPr>
          <a:xfrm>
            <a:off x="4267200" y="307910"/>
            <a:ext cx="348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Top Consignors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C4439C-F61D-692A-5B2F-48DED354C112}"/>
              </a:ext>
            </a:extLst>
          </p:cNvPr>
          <p:cNvSpPr txBox="1"/>
          <p:nvPr/>
        </p:nvSpPr>
        <p:spPr>
          <a:xfrm>
            <a:off x="8210939" y="1369066"/>
            <a:ext cx="2659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Considering 1200 orders in 6 months, which means 200 orders a month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0919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BD1DD7-E05C-8431-0A79-261AA502A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105"/>
            <a:ext cx="837247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6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5AD3F-1CF0-1B78-73FF-8D6E9271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250593"/>
            <a:ext cx="121158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15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F9062-27A1-153B-786D-634B20061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591" y="0"/>
            <a:ext cx="8840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15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6CDAEE-96AC-B19C-DCCD-1889EC769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47" y="458172"/>
            <a:ext cx="9896475" cy="1276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C5551C-246C-183B-634F-89FC89B8D22E}"/>
              </a:ext>
            </a:extLst>
          </p:cNvPr>
          <p:cNvSpPr txBox="1"/>
          <p:nvPr/>
        </p:nvSpPr>
        <p:spPr>
          <a:xfrm>
            <a:off x="307910" y="1734522"/>
            <a:ext cx="7147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Highest number of Consignments are going from Bangalore To Coimbatore. Though this route has highest traffic, it is not significant</a:t>
            </a:r>
          </a:p>
          <a:p>
            <a:r>
              <a:rPr lang="en-US" dirty="0"/>
              <a:t># because it contributes less than 5% of the total number of consignments.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29E1B7-5C2E-35E9-37FE-24A51832C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00" y="2913678"/>
            <a:ext cx="60483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64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BC030-62DE-5986-FF7C-19865C1B8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302"/>
            <a:ext cx="12192000" cy="38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1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41A5D-AE63-AB12-0ABC-74AB0DEBF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947737"/>
            <a:ext cx="109061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0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382B393-E159-C9AD-62D4-6521CC432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3288"/>
            <a:ext cx="12192000" cy="250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6C0ADB-3B0F-96A6-0B9E-5A8FA0382353}"/>
              </a:ext>
            </a:extLst>
          </p:cNvPr>
          <p:cNvSpPr txBox="1"/>
          <p:nvPr/>
        </p:nvSpPr>
        <p:spPr>
          <a:xfrm>
            <a:off x="4329404" y="830424"/>
            <a:ext cx="4394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err="1"/>
              <a:t>Countplot</a:t>
            </a:r>
            <a:r>
              <a:rPr lang="en-IN" sz="2800" dirty="0"/>
              <a:t> of Consignors</a:t>
            </a:r>
          </a:p>
        </p:txBody>
      </p:sp>
    </p:spTree>
    <p:extLst>
      <p:ext uri="{BB962C8B-B14F-4D97-AF65-F5344CB8AC3E}">
        <p14:creationId xmlns:p14="http://schemas.microsoft.com/office/powerpoint/2010/main" val="3010620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CED7595-8118-E1FA-D435-B42CC1687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0"/>
            <a:ext cx="8874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674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21011EE6-9E96-B5CC-DFA8-5737C8032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8363"/>
            <a:ext cx="12192000" cy="257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432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66E61-751D-DF2D-547D-34C269E38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5" y="71535"/>
            <a:ext cx="6953250" cy="259080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CF9BD68-D710-8041-5E57-3AB981FD9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777"/>
            <a:ext cx="12192000" cy="251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209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FF2D4EDD-5799-1AAC-629E-669CD2F0F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0" y="233265"/>
            <a:ext cx="10887075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4420AF-A230-1716-1FA8-D9409A467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152" y="1433415"/>
            <a:ext cx="96678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28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23C7BCAA-0BDA-E4B1-A4F1-7EA4BEAC2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2013"/>
            <a:ext cx="12192000" cy="259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833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2AC84-45E5-69DD-DAD5-32D947AE5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57200"/>
            <a:ext cx="11582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64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D9D377-F107-A76B-A640-36611DEA5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66700"/>
            <a:ext cx="114871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64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0D85C-56A8-D156-09B1-6F83CA89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357187"/>
            <a:ext cx="1151572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13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0F6FDF-3D68-7AE4-BCA6-DCD6CABC2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35" y="0"/>
            <a:ext cx="608414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86125E-761B-BAAE-4445-A753802A6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757" y="285750"/>
            <a:ext cx="484822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5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EE47D6-9DC7-7C70-7F3B-562A1630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371475"/>
            <a:ext cx="117824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01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290437-F54A-B568-5C39-3D3684611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76225"/>
            <a:ext cx="114681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83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065EF0-7AAE-DADE-1A45-CB34EA662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357187"/>
            <a:ext cx="113157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54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AB3489-D659-47C8-E9A7-2534D95A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59" y="252510"/>
            <a:ext cx="2619375" cy="2228850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68954157-E01E-EC26-246D-0A021D304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671" y="252510"/>
            <a:ext cx="38290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1292A4B2-ADD1-F8DF-C6A7-278C53560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841" y="252510"/>
            <a:ext cx="35433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2707AA-EB2C-2917-A307-D4D7B2C84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59" y="3429000"/>
            <a:ext cx="2571750" cy="2133600"/>
          </a:xfrm>
          <a:prstGeom prst="rect">
            <a:avLst/>
          </a:prstGeom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BF7F7518-462D-D078-F6C7-8EE72FDB2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638" y="3291568"/>
            <a:ext cx="38290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DA7249E0-B933-BA74-2865-71CA9E944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841" y="3291568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3742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987E61-94FA-B365-7F8F-E1BDE734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94" y="2249844"/>
            <a:ext cx="2495550" cy="2171700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B86F8EC7-D33D-871E-69A3-189CE6E95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2249844"/>
            <a:ext cx="38290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9D7AC580-5F8F-2038-934B-A67C66210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41" y="2181225"/>
            <a:ext cx="36004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6748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C36C700B-875A-88D1-919D-9448D0DD0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52388"/>
            <a:ext cx="6753225" cy="675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2795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74024-A95F-BF1A-96BB-B07DFEDE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42" y="436886"/>
            <a:ext cx="55245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99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26891C-5DC2-19C8-6266-5879A3D4A256}"/>
              </a:ext>
            </a:extLst>
          </p:cNvPr>
          <p:cNvSpPr txBox="1"/>
          <p:nvPr/>
        </p:nvSpPr>
        <p:spPr>
          <a:xfrm>
            <a:off x="1996751" y="2782669"/>
            <a:ext cx="820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4082189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5341BE-9918-74AE-9579-0F815CBC1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647700"/>
            <a:ext cx="116300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09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2317D-26C6-3341-B2D4-7CEC49B4F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400050"/>
            <a:ext cx="958215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41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431109-2725-5B53-E148-33CFC26AE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22" y="0"/>
            <a:ext cx="618110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405699-C011-BF1D-52DA-EE0FF5DD3BF2}"/>
              </a:ext>
            </a:extLst>
          </p:cNvPr>
          <p:cNvSpPr txBox="1"/>
          <p:nvPr/>
        </p:nvSpPr>
        <p:spPr>
          <a:xfrm>
            <a:off x="6762362" y="965633"/>
            <a:ext cx="508341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# From Jarque-</a:t>
            </a:r>
            <a:r>
              <a:rPr lang="en-IN" dirty="0" err="1"/>
              <a:t>Bera</a:t>
            </a:r>
            <a:r>
              <a:rPr lang="en-IN" dirty="0"/>
              <a:t> p-value we can say that residuals are not normally distributed. H Null: Data is normally distributed</a:t>
            </a:r>
          </a:p>
          <a:p>
            <a:r>
              <a:rPr lang="en-IN" dirty="0"/>
              <a:t># From </a:t>
            </a:r>
            <a:r>
              <a:rPr lang="en-IN" dirty="0" err="1"/>
              <a:t>Ljung</a:t>
            </a:r>
            <a:r>
              <a:rPr lang="en-IN" dirty="0"/>
              <a:t>-Box test we can say that there is presence auto-correlation. H Null: There is no auto-correlation.</a:t>
            </a:r>
          </a:p>
          <a:p>
            <a:r>
              <a:rPr lang="en-IN" dirty="0"/>
              <a:t># From Heteroskedasticity test we can say there is homoskedasticity. H Null: There is no heteroskedasticity</a:t>
            </a:r>
          </a:p>
        </p:txBody>
      </p:sp>
    </p:spTree>
    <p:extLst>
      <p:ext uri="{BB962C8B-B14F-4D97-AF65-F5344CB8AC3E}">
        <p14:creationId xmlns:p14="http://schemas.microsoft.com/office/powerpoint/2010/main" val="1909198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C5A5E-382C-191A-5DD0-75491996A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82" y="214312"/>
            <a:ext cx="7162800" cy="6429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74CAE3-847A-6897-10A1-1D0200508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49" y="5616736"/>
            <a:ext cx="47053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86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C001F-3F16-789F-B562-EA69CA124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885"/>
            <a:ext cx="12192000" cy="61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752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627884-5613-885E-B171-9383E1EF6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9050"/>
            <a:ext cx="901065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47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7CA2ECF4-8BA2-2C14-ED89-5A943DE0F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74" y="41987"/>
            <a:ext cx="36290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73325D-7CDC-3D19-9517-3AF23EF63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951" y="2556586"/>
            <a:ext cx="7353300" cy="51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B17919-83E0-B7CB-58B3-07E0AE9C1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195" y="113424"/>
            <a:ext cx="64484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83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725124-6E4F-CD81-0770-E65C5E561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1919287"/>
            <a:ext cx="100488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592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79D72-35A3-83BC-40AD-B6159A174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80962"/>
            <a:ext cx="6496050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361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EB2FF7-ED1C-E323-E4D9-B4C6D59D8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" y="42862"/>
            <a:ext cx="6400800" cy="6829425"/>
          </a:xfrm>
          <a:prstGeom prst="rect">
            <a:avLst/>
          </a:prstGeom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D5D39628-F816-08A6-3534-7F3F78B01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676" y="42862"/>
            <a:ext cx="470535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CC5A8413-9846-A182-FC05-5E30F973F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627" y="3548063"/>
            <a:ext cx="484822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6498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0919E-66AF-87F8-C7ED-0EA362A1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35" y="1302689"/>
            <a:ext cx="9429750" cy="4924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C8F51D-07C3-4119-DEB5-940FB22D157D}"/>
              </a:ext>
            </a:extLst>
          </p:cNvPr>
          <p:cNvSpPr txBox="1"/>
          <p:nvPr/>
        </p:nvSpPr>
        <p:spPr>
          <a:xfrm>
            <a:off x="2233126" y="457200"/>
            <a:ext cx="7427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/>
              <a:t>Using Clusters in place of Consignors</a:t>
            </a:r>
          </a:p>
        </p:txBody>
      </p:sp>
    </p:spTree>
    <p:extLst>
      <p:ext uri="{BB962C8B-B14F-4D97-AF65-F5344CB8AC3E}">
        <p14:creationId xmlns:p14="http://schemas.microsoft.com/office/powerpoint/2010/main" val="38563329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71805-30CC-1BA6-41E7-885090586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816"/>
            <a:ext cx="12192000" cy="624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50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48602-AAE3-7A54-8F98-48C46568B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962025"/>
            <a:ext cx="91249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18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0ABE98-D097-51C5-1D42-F949D8F4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743" y="0"/>
            <a:ext cx="7638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60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DEA1F38-8FBC-F381-9421-248E5D4CB7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560949"/>
              </p:ext>
            </p:extLst>
          </p:nvPr>
        </p:nvGraphicFramePr>
        <p:xfrm>
          <a:off x="488301" y="125964"/>
          <a:ext cx="5138057" cy="3596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A0177AE-7036-0F39-FFC9-D315199782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0555559"/>
              </p:ext>
            </p:extLst>
          </p:nvPr>
        </p:nvGraphicFramePr>
        <p:xfrm>
          <a:off x="6186197" y="2430625"/>
          <a:ext cx="5582816" cy="4044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55895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A2461-21C0-5B3B-2D15-D018EAD7E8C2}"/>
              </a:ext>
            </a:extLst>
          </p:cNvPr>
          <p:cNvSpPr txBox="1"/>
          <p:nvPr/>
        </p:nvSpPr>
        <p:spPr>
          <a:xfrm>
            <a:off x="3704253" y="550506"/>
            <a:ext cx="463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/>
              <a:t>Business Implication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1DBD92-F73A-B1A2-5ED0-35409BA4DB05}"/>
              </a:ext>
            </a:extLst>
          </p:cNvPr>
          <p:cNvSpPr txBox="1"/>
          <p:nvPr/>
        </p:nvSpPr>
        <p:spPr>
          <a:xfrm>
            <a:off x="1464906" y="2369975"/>
            <a:ext cx="89107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project will to predict the business for the month of January.</a:t>
            </a:r>
          </a:p>
          <a:p>
            <a:endParaRPr lang="en-IN" dirty="0"/>
          </a:p>
          <a:p>
            <a:r>
              <a:rPr lang="en-IN" dirty="0"/>
              <a:t>This project has a model with can explain 96% variance in revenue which can be explained by the given predictors.</a:t>
            </a:r>
          </a:p>
          <a:p>
            <a:endParaRPr lang="en-IN" dirty="0"/>
          </a:p>
          <a:p>
            <a:r>
              <a:rPr lang="en-IN" dirty="0"/>
              <a:t>They use this model in to predict revenue with high accuracy.</a:t>
            </a:r>
          </a:p>
        </p:txBody>
      </p:sp>
    </p:spTree>
    <p:extLst>
      <p:ext uri="{BB962C8B-B14F-4D97-AF65-F5344CB8AC3E}">
        <p14:creationId xmlns:p14="http://schemas.microsoft.com/office/powerpoint/2010/main" val="117848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02B30-BF0F-D1EC-D2C0-500097E9F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700087"/>
            <a:ext cx="981075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9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A7DDD-98E2-BBEE-13B7-5FF9E537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2" y="0"/>
            <a:ext cx="6724651" cy="38678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6CBF39-A5F1-4B55-4361-E70506F0A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691" y="3887560"/>
            <a:ext cx="67246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79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468</Words>
  <Application>Microsoft Office PowerPoint</Application>
  <PresentationFormat>Widescreen</PresentationFormat>
  <Paragraphs>47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SAMBHU MUKHERJEE</dc:creator>
  <cp:lastModifiedBy>SAMBHU MUKHERJEE</cp:lastModifiedBy>
  <cp:revision>2</cp:revision>
  <dcterms:created xsi:type="dcterms:W3CDTF">2023-02-27T01:14:02Z</dcterms:created>
  <dcterms:modified xsi:type="dcterms:W3CDTF">2023-02-28T12:10:41Z</dcterms:modified>
</cp:coreProperties>
</file>